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FACF497-D8A6-4AAB-A518-32762CB80A9E}" type="datetimeFigureOut">
              <a:rPr lang="en-US" smtClean="0"/>
              <a:pPr/>
              <a:t>5/21/2010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70A739D-9B95-4C91-9E33-3CE9DABD1B9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ACF497-D8A6-4AAB-A518-32762CB80A9E}"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A739D-9B95-4C91-9E33-3CE9DABD1B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ACF497-D8A6-4AAB-A518-32762CB80A9E}"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A739D-9B95-4C91-9E33-3CE9DABD1B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FACF497-D8A6-4AAB-A518-32762CB80A9E}" type="datetimeFigureOut">
              <a:rPr lang="en-US" smtClean="0"/>
              <a:pPr/>
              <a:t>5/21/2010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A739D-9B95-4C91-9E33-3CE9DABD1B9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FACF497-D8A6-4AAB-A518-32762CB80A9E}" type="datetimeFigureOut">
              <a:rPr lang="en-US" smtClean="0"/>
              <a:pPr/>
              <a:t>5/21/2010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70A739D-9B95-4C91-9E33-3CE9DABD1B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FACF497-D8A6-4AAB-A518-32762CB80A9E}" type="datetimeFigureOut">
              <a:rPr lang="en-US" smtClean="0"/>
              <a:pPr/>
              <a:t>5/21/2010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A739D-9B95-4C91-9E33-3CE9DABD1B9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FACF497-D8A6-4AAB-A518-32762CB80A9E}" type="datetimeFigureOut">
              <a:rPr lang="en-US" smtClean="0"/>
              <a:pPr/>
              <a:t>5/21/2010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0A739D-9B95-4C91-9E33-3CE9DABD1B9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ACF497-D8A6-4AAB-A518-32762CB80A9E}" type="datetimeFigureOut">
              <a:rPr lang="en-US" smtClean="0"/>
              <a:pPr/>
              <a:t>5/21/2010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0A739D-9B95-4C91-9E33-3CE9DABD1B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ACF497-D8A6-4AAB-A518-32762CB80A9E}" type="datetimeFigureOut">
              <a:rPr lang="en-US" smtClean="0"/>
              <a:pPr/>
              <a:t>5/21/2010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0A739D-9B95-4C91-9E33-3CE9DABD1B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ACF497-D8A6-4AAB-A518-32762CB80A9E}" type="datetimeFigureOut">
              <a:rPr lang="en-US" smtClean="0"/>
              <a:pPr/>
              <a:t>5/21/2010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A739D-9B95-4C91-9E33-3CE9DABD1B9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ACF497-D8A6-4AAB-A518-32762CB80A9E}" type="datetimeFigureOut">
              <a:rPr lang="en-US" smtClean="0"/>
              <a:pPr/>
              <a:t>5/21/2010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70A739D-9B95-4C91-9E33-3CE9DABD1B9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FACF497-D8A6-4AAB-A518-32762CB80A9E}" type="datetimeFigureOut">
              <a:rPr lang="en-US" smtClean="0"/>
              <a:pPr/>
              <a:t>5/21/2010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70A739D-9B95-4C91-9E33-3CE9DABD1B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Ryan Ewing, Lucas Johnson, Donavon Oman</a:t>
            </a:r>
            <a:endParaRPr lang="en-US" dirty="0"/>
          </a:p>
        </p:txBody>
      </p:sp>
      <p:sp>
        <p:nvSpPr>
          <p:cNvPr id="2" name="Title 1"/>
          <p:cNvSpPr>
            <a:spLocks noGrp="1"/>
          </p:cNvSpPr>
          <p:nvPr>
            <p:ph type="ctrTitle"/>
          </p:nvPr>
        </p:nvSpPr>
        <p:spPr/>
        <p:txBody>
          <a:bodyPr/>
          <a:lstStyle/>
          <a:p>
            <a:r>
              <a:rPr lang="en-US" dirty="0" smtClean="0"/>
              <a:t>1960’s Muscle Cars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smtClean="0"/>
              <a:t>1966 Buick Skylark Gran Sport</a:t>
            </a:r>
            <a:endParaRPr lang="en-US" dirty="0"/>
          </a:p>
        </p:txBody>
      </p:sp>
      <p:sp>
        <p:nvSpPr>
          <p:cNvPr id="3" name="Text Placeholder 2"/>
          <p:cNvSpPr>
            <a:spLocks noGrp="1"/>
          </p:cNvSpPr>
          <p:nvPr>
            <p:ph type="body" idx="2"/>
          </p:nvPr>
        </p:nvSpPr>
        <p:spPr>
          <a:xfrm>
            <a:off x="304800" y="1447800"/>
            <a:ext cx="3276600" cy="4648200"/>
          </a:xfrm>
        </p:spPr>
        <p:txBody>
          <a:bodyPr>
            <a:noAutofit/>
          </a:bodyPr>
          <a:lstStyle/>
          <a:p>
            <a:r>
              <a:rPr lang="en-US" sz="1600" dirty="0" smtClean="0"/>
              <a:t>The success of the 1964 Pontiac GTO encouraged Buick to produce a muscle car of their own. General Motors placed a corporate maximum of 400 cubic inches in their intermediates, but Buick just shoehorned their existing 401 cubic inch full size car engine into their Skylark to create the Buick Skylark Gran Sport. Called the Wildcat 445, this Buick engine dated back to the 1950s and was known as the "nail head engine" due to the size of its valves. All Skylark Gran Sports, hardtop, pillared coupe, and convertible, received the convertible's beefed up frame and a special suspension. The model was an instant success and almost 16,000 were sold in 1965. </a:t>
            </a:r>
            <a:endParaRPr lang="en-US" sz="1600" dirty="0"/>
          </a:p>
        </p:txBody>
      </p:sp>
      <p:pic>
        <p:nvPicPr>
          <p:cNvPr id="22530" name="Picture 2" descr="http://photos.ebizautos.com/used-1965-buick-skylark-gransport-5973-3138534-12-640.jpg"/>
          <p:cNvPicPr>
            <a:picLocks noChangeAspect="1" noChangeArrowheads="1"/>
          </p:cNvPicPr>
          <p:nvPr/>
        </p:nvPicPr>
        <p:blipFill>
          <a:blip r:embed="rId2" cstate="print"/>
          <a:srcRect/>
          <a:stretch>
            <a:fillRect/>
          </a:stretch>
        </p:blipFill>
        <p:spPr bwMode="auto">
          <a:xfrm>
            <a:off x="3733800" y="1447800"/>
            <a:ext cx="4953000" cy="371265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1960 Chevrolet Corvette</a:t>
            </a:r>
            <a:endParaRPr lang="en-US" dirty="0"/>
          </a:p>
        </p:txBody>
      </p:sp>
      <p:sp>
        <p:nvSpPr>
          <p:cNvPr id="3" name="Text Placeholder 2"/>
          <p:cNvSpPr>
            <a:spLocks noGrp="1"/>
          </p:cNvSpPr>
          <p:nvPr>
            <p:ph type="body" idx="2"/>
          </p:nvPr>
        </p:nvSpPr>
        <p:spPr>
          <a:xfrm>
            <a:off x="457200" y="1828800"/>
            <a:ext cx="3124200" cy="4495800"/>
          </a:xfrm>
        </p:spPr>
        <p:txBody>
          <a:bodyPr>
            <a:noAutofit/>
          </a:bodyPr>
          <a:lstStyle/>
          <a:p>
            <a:r>
              <a:rPr lang="en-US" dirty="0" smtClean="0"/>
              <a:t>The Chevrolet Corvette is a two-seater sports car by the Chevrolet division of General Motors. The first model was designed by Harley Earl and introduced in 1953. Myron Scott is credited for naming the car after the corvette, a small, maneuverable warship. It has been produced in six generations in coupe, convertible, t-top coupe, and targa coupe body styles. Originally built in Flint, Michigan and St. Louis, Missouri, it is currently built at a GM assembly plant in Bowling Green, Kentucky.</a:t>
            </a:r>
            <a:endParaRPr lang="en-US" dirty="0"/>
          </a:p>
        </p:txBody>
      </p:sp>
      <p:pic>
        <p:nvPicPr>
          <p:cNvPr id="23554" name="Picture 2" descr="http://l.images.easyautosales.com/1961-Chevrolet-Corvette-17412082-910.jpg"/>
          <p:cNvPicPr>
            <a:picLocks noChangeAspect="1" noChangeArrowheads="1"/>
          </p:cNvPicPr>
          <p:nvPr/>
        </p:nvPicPr>
        <p:blipFill>
          <a:blip r:embed="rId2" cstate="print"/>
          <a:srcRect/>
          <a:stretch>
            <a:fillRect/>
          </a:stretch>
        </p:blipFill>
        <p:spPr bwMode="auto">
          <a:xfrm>
            <a:off x="3733800" y="1600200"/>
            <a:ext cx="4959217" cy="33242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1963 Dodge Polara 500 Convertible</a:t>
            </a:r>
            <a:endParaRPr lang="en-US" dirty="0"/>
          </a:p>
        </p:txBody>
      </p:sp>
      <p:sp>
        <p:nvSpPr>
          <p:cNvPr id="3" name="Text Placeholder 2"/>
          <p:cNvSpPr>
            <a:spLocks noGrp="1"/>
          </p:cNvSpPr>
          <p:nvPr>
            <p:ph type="body" idx="2"/>
          </p:nvPr>
        </p:nvSpPr>
        <p:spPr>
          <a:xfrm>
            <a:off x="914400" y="1600200"/>
            <a:ext cx="2514600" cy="4495800"/>
          </a:xfrm>
        </p:spPr>
        <p:txBody>
          <a:bodyPr>
            <a:normAutofit fontScale="92500" lnSpcReduction="20000"/>
          </a:bodyPr>
          <a:lstStyle/>
          <a:p>
            <a:r>
              <a:rPr lang="en-US" sz="1900" dirty="0" smtClean="0"/>
              <a:t>Among the engine options on the 1963 Dodge Polara 500 was a 413 c.i.d, V8. The base engine was a 383 c.i.d. V8. </a:t>
            </a:r>
          </a:p>
          <a:p>
            <a:r>
              <a:rPr lang="en-US" sz="1900" dirty="0" smtClean="0"/>
              <a:t>For the racing crowd there was a 426 c.i.d., 425hp.Hemi V8.</a:t>
            </a:r>
          </a:p>
          <a:p>
            <a:r>
              <a:rPr lang="en-US" sz="1900" dirty="0" smtClean="0"/>
              <a:t>A three speed manual transmission was standard equipment. A three speed push button controlled Torqueflite automatic transmission was an option.</a:t>
            </a:r>
          </a:p>
          <a:p>
            <a:r>
              <a:rPr lang="en-US" sz="1900" dirty="0" smtClean="0"/>
              <a:t>A small console separated the standard front bucket seats.</a:t>
            </a:r>
          </a:p>
          <a:p>
            <a:endParaRPr lang="en-US" dirty="0"/>
          </a:p>
        </p:txBody>
      </p:sp>
      <p:pic>
        <p:nvPicPr>
          <p:cNvPr id="24578" name="Picture 2" descr="1963 Dodge Polara 500 convertible, front view"/>
          <p:cNvPicPr>
            <a:picLocks noChangeAspect="1" noChangeArrowheads="1"/>
          </p:cNvPicPr>
          <p:nvPr/>
        </p:nvPicPr>
        <p:blipFill>
          <a:blip r:embed="rId2" cstate="print"/>
          <a:srcRect/>
          <a:stretch>
            <a:fillRect/>
          </a:stretch>
        </p:blipFill>
        <p:spPr bwMode="auto">
          <a:xfrm>
            <a:off x="4114800" y="1828800"/>
            <a:ext cx="4572000" cy="336232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Ford Mustang</a:t>
            </a:r>
            <a:endParaRPr lang="en-US" dirty="0"/>
          </a:p>
        </p:txBody>
      </p:sp>
      <p:sp>
        <p:nvSpPr>
          <p:cNvPr id="6" name="Text Placeholder 5"/>
          <p:cNvSpPr>
            <a:spLocks noGrp="1"/>
          </p:cNvSpPr>
          <p:nvPr>
            <p:ph type="body" idx="2"/>
          </p:nvPr>
        </p:nvSpPr>
        <p:spPr/>
        <p:txBody>
          <a:bodyPr/>
          <a:lstStyle/>
          <a:p>
            <a:pPr>
              <a:buFont typeface="Arial" pitchFamily="34" charset="0"/>
              <a:buChar char="•"/>
            </a:pPr>
            <a:r>
              <a:rPr lang="en-US" dirty="0" smtClean="0"/>
              <a:t>First Generation</a:t>
            </a:r>
          </a:p>
          <a:p>
            <a:pPr>
              <a:buFont typeface="Arial" pitchFamily="34" charset="0"/>
              <a:buChar char="•"/>
            </a:pPr>
            <a:r>
              <a:rPr lang="en-US" dirty="0" smtClean="0"/>
              <a:t>Original Pony Car</a:t>
            </a:r>
          </a:p>
          <a:p>
            <a:pPr>
              <a:buFont typeface="Arial" pitchFamily="34" charset="0"/>
              <a:buChar char="•"/>
            </a:pPr>
            <a:r>
              <a:rPr lang="en-US" dirty="0" smtClean="0"/>
              <a:t>Manufactured by Ford Motor Company .</a:t>
            </a:r>
          </a:p>
          <a:p>
            <a:pPr>
              <a:buFont typeface="Arial" pitchFamily="34" charset="0"/>
              <a:buChar char="•"/>
            </a:pPr>
            <a:r>
              <a:rPr lang="en-US" dirty="0" smtClean="0"/>
              <a:t>From 1964 until 1973.</a:t>
            </a:r>
            <a:endParaRPr lang="en-US" dirty="0"/>
          </a:p>
        </p:txBody>
      </p:sp>
      <p:pic>
        <p:nvPicPr>
          <p:cNvPr id="7" name="Content Placeholder 6" descr="1964-mustang-rc.jpg"/>
          <p:cNvPicPr>
            <a:picLocks noGrp="1" noChangeAspect="1"/>
          </p:cNvPicPr>
          <p:nvPr>
            <p:ph sz="quarter" idx="1"/>
          </p:nvPr>
        </p:nvPicPr>
        <p:blipFill>
          <a:blip r:embed="rId2" cstate="print"/>
          <a:stretch>
            <a:fillRect/>
          </a:stretch>
        </p:blipFill>
        <p:spPr>
          <a:xfrm>
            <a:off x="2971800" y="2181225"/>
            <a:ext cx="5715000" cy="333375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Chevrolet Camaro</a:t>
            </a:r>
            <a:endParaRPr lang="en-US" dirty="0"/>
          </a:p>
        </p:txBody>
      </p:sp>
      <p:sp>
        <p:nvSpPr>
          <p:cNvPr id="3" name="Text Placeholder 2"/>
          <p:cNvSpPr>
            <a:spLocks noGrp="1"/>
          </p:cNvSpPr>
          <p:nvPr>
            <p:ph type="body" idx="2"/>
          </p:nvPr>
        </p:nvSpPr>
        <p:spPr>
          <a:xfrm>
            <a:off x="533400" y="1600200"/>
            <a:ext cx="2971800" cy="4495800"/>
          </a:xfrm>
        </p:spPr>
        <p:txBody>
          <a:bodyPr>
            <a:normAutofit/>
          </a:bodyPr>
          <a:lstStyle/>
          <a:p>
            <a:r>
              <a:rPr lang="en-US" dirty="0" smtClean="0"/>
              <a:t>The Chevrolet Camaro was General Motors' answer to the popular Ford Mustang. It was introduced as a sporty two-door coupe. The first generation Camaros emphasized power and performance packaging with its massive 396-cubic-inch V-8 Super Sport package and the even larger Chevrolet dealer-installed 427-ci V-8 (in limited edition high-performance models).</a:t>
            </a:r>
            <a:endParaRPr lang="en-US" dirty="0"/>
          </a:p>
        </p:txBody>
      </p:sp>
      <p:pic>
        <p:nvPicPr>
          <p:cNvPr id="5" name="Content Placeholder 4" descr="800px-1969_red_Chevrolet_Camaro_SS_side.jpg"/>
          <p:cNvPicPr>
            <a:picLocks noGrp="1" noChangeAspect="1"/>
          </p:cNvPicPr>
          <p:nvPr>
            <p:ph sz="quarter" idx="1"/>
          </p:nvPr>
        </p:nvPicPr>
        <p:blipFill>
          <a:blip r:embed="rId2" cstate="print"/>
          <a:stretch>
            <a:fillRect/>
          </a:stretch>
        </p:blipFill>
        <p:spPr>
          <a:xfrm>
            <a:off x="3962400" y="2285999"/>
            <a:ext cx="4724400" cy="370522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1966 Pontiac GTO Coupe</a:t>
            </a:r>
            <a:endParaRPr lang="en-US" dirty="0"/>
          </a:p>
        </p:txBody>
      </p:sp>
      <p:sp>
        <p:nvSpPr>
          <p:cNvPr id="3" name="Text Placeholder 2"/>
          <p:cNvSpPr>
            <a:spLocks noGrp="1"/>
          </p:cNvSpPr>
          <p:nvPr>
            <p:ph type="body" idx="2"/>
          </p:nvPr>
        </p:nvSpPr>
        <p:spPr>
          <a:xfrm>
            <a:off x="381000" y="1600200"/>
            <a:ext cx="2438400" cy="4495800"/>
          </a:xfrm>
        </p:spPr>
        <p:txBody>
          <a:bodyPr>
            <a:normAutofit lnSpcReduction="10000"/>
          </a:bodyPr>
          <a:lstStyle/>
          <a:p>
            <a:r>
              <a:rPr lang="en-US" dirty="0" smtClean="0"/>
              <a:t>The  66 GTO saw many different features including…</a:t>
            </a:r>
          </a:p>
          <a:p>
            <a:pPr>
              <a:buFont typeface="Arial" pitchFamily="34" charset="0"/>
              <a:buChar char="•"/>
            </a:pPr>
            <a:r>
              <a:rPr lang="en-US" dirty="0" smtClean="0"/>
              <a:t> Grill placed parking lamps</a:t>
            </a:r>
          </a:p>
          <a:p>
            <a:pPr>
              <a:buFont typeface="Arial" pitchFamily="34" charset="0"/>
              <a:buChar char="•"/>
            </a:pPr>
            <a:r>
              <a:rPr lang="en-US" dirty="0" smtClean="0"/>
              <a:t> GTO nameplates, standard single centered hood scoop</a:t>
            </a:r>
          </a:p>
          <a:p>
            <a:pPr>
              <a:buFont typeface="Arial" pitchFamily="34" charset="0"/>
              <a:buChar char="•"/>
            </a:pPr>
            <a:r>
              <a:rPr lang="en-US" dirty="0" smtClean="0"/>
              <a:t>V-shaped front wheel opening badges and a special 389 cubic inch four barrel V-8 </a:t>
            </a:r>
          </a:p>
          <a:p>
            <a:pPr>
              <a:buFont typeface="Arial" pitchFamily="34" charset="0"/>
              <a:buChar char="•"/>
            </a:pPr>
            <a:r>
              <a:rPr lang="en-US" dirty="0" smtClean="0"/>
              <a:t>Dual Exhaust and high performance shock absorbers and front stabilizer bars.</a:t>
            </a:r>
            <a:endParaRPr lang="en-US" dirty="0"/>
          </a:p>
        </p:txBody>
      </p:sp>
      <p:pic>
        <p:nvPicPr>
          <p:cNvPr id="5" name="Content Placeholder 4" descr="Cl_Pontiac_GTO_3.jpg"/>
          <p:cNvPicPr>
            <a:picLocks noGrp="1" noChangeAspect="1"/>
          </p:cNvPicPr>
          <p:nvPr>
            <p:ph sz="quarter" idx="1"/>
          </p:nvPr>
        </p:nvPicPr>
        <p:blipFill>
          <a:blip r:embed="rId2" cstate="print"/>
          <a:stretch>
            <a:fillRect/>
          </a:stretch>
        </p:blipFill>
        <p:spPr>
          <a:xfrm>
            <a:off x="2971800" y="1701800"/>
            <a:ext cx="5715000" cy="42926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1969 Dodge Charger Daytona </a:t>
            </a:r>
            <a:endParaRPr lang="en-US" dirty="0"/>
          </a:p>
        </p:txBody>
      </p:sp>
      <p:sp>
        <p:nvSpPr>
          <p:cNvPr id="3" name="Text Placeholder 2"/>
          <p:cNvSpPr>
            <a:spLocks noGrp="1"/>
          </p:cNvSpPr>
          <p:nvPr>
            <p:ph type="body" idx="2"/>
          </p:nvPr>
        </p:nvSpPr>
        <p:spPr/>
        <p:txBody>
          <a:bodyPr>
            <a:normAutofit lnSpcReduction="10000"/>
          </a:bodyPr>
          <a:lstStyle/>
          <a:p>
            <a:pPr>
              <a:buFont typeface="Arial" pitchFamily="34" charset="0"/>
              <a:buChar char="•"/>
            </a:pPr>
            <a:r>
              <a:rPr lang="en-US" dirty="0" smtClean="0"/>
              <a:t>An original NASCAR vehicle.</a:t>
            </a:r>
          </a:p>
          <a:p>
            <a:pPr>
              <a:buFont typeface="Arial" pitchFamily="34" charset="0"/>
              <a:buChar char="•"/>
            </a:pPr>
            <a:r>
              <a:rPr lang="en-US" dirty="0" smtClean="0"/>
              <a:t>Went 200mph, the first NASCAR to break the 200 mark.</a:t>
            </a:r>
          </a:p>
          <a:p>
            <a:r>
              <a:rPr lang="en-US" dirty="0" smtClean="0"/>
              <a:t>Special Body Specs…</a:t>
            </a:r>
          </a:p>
          <a:p>
            <a:pPr>
              <a:buFont typeface="Arial" pitchFamily="34" charset="0"/>
              <a:buChar char="•"/>
            </a:pPr>
            <a:r>
              <a:rPr lang="en-US" dirty="0" smtClean="0"/>
              <a:t>23inch stabilizer wing</a:t>
            </a:r>
          </a:p>
          <a:p>
            <a:pPr>
              <a:buFont typeface="Arial" pitchFamily="34" charset="0"/>
              <a:buChar char="•"/>
            </a:pPr>
            <a:r>
              <a:rPr lang="en-US" dirty="0" smtClean="0"/>
              <a:t>Sheet metal nose cone (Designed by NASA officially for Chrysler.)</a:t>
            </a:r>
          </a:p>
          <a:p>
            <a:pPr>
              <a:buFont typeface="Arial" pitchFamily="34" charset="0"/>
              <a:buChar char="•"/>
            </a:pPr>
            <a:r>
              <a:rPr lang="en-US" dirty="0" smtClean="0"/>
              <a:t>Special front fenders and hood.</a:t>
            </a:r>
          </a:p>
          <a:p>
            <a:pPr>
              <a:buFont typeface="Arial" pitchFamily="34" charset="0"/>
              <a:buChar char="•"/>
            </a:pPr>
            <a:endParaRPr lang="en-US" dirty="0" smtClean="0"/>
          </a:p>
          <a:p>
            <a:endParaRPr lang="en-US" dirty="0"/>
          </a:p>
        </p:txBody>
      </p:sp>
      <p:pic>
        <p:nvPicPr>
          <p:cNvPr id="5" name="Content Placeholder 4" descr="800px-ChargerDaytona.jpg"/>
          <p:cNvPicPr>
            <a:picLocks noGrp="1" noChangeAspect="1"/>
          </p:cNvPicPr>
          <p:nvPr>
            <p:ph sz="quarter" idx="1"/>
          </p:nvPr>
        </p:nvPicPr>
        <p:blipFill>
          <a:blip r:embed="rId2" cstate="print"/>
          <a:stretch>
            <a:fillRect/>
          </a:stretch>
        </p:blipFill>
        <p:spPr>
          <a:xfrm>
            <a:off x="2971800" y="2526506"/>
            <a:ext cx="5715000" cy="2643188"/>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Chevrolet Chevelle SS</a:t>
            </a:r>
            <a:endParaRPr lang="en-US" dirty="0"/>
          </a:p>
        </p:txBody>
      </p:sp>
      <p:sp>
        <p:nvSpPr>
          <p:cNvPr id="3" name="Text Placeholder 2"/>
          <p:cNvSpPr>
            <a:spLocks noGrp="1"/>
          </p:cNvSpPr>
          <p:nvPr>
            <p:ph type="body" idx="2"/>
          </p:nvPr>
        </p:nvSpPr>
        <p:spPr/>
        <p:txBody>
          <a:bodyPr/>
          <a:lstStyle/>
          <a:p>
            <a:r>
              <a:rPr lang="en-US" dirty="0" smtClean="0"/>
              <a:t>The SS version of the chevelle had a 396 V8 lurking under the hood. It had a new style bumper, roof line, and dual scoops to give it more aggressive look.</a:t>
            </a:r>
          </a:p>
          <a:p>
            <a:r>
              <a:rPr lang="en-US" dirty="0" smtClean="0"/>
              <a:t>By the end of the 60’s the regular 396 was increased to a 402 and a limited amount of 427’s were available.</a:t>
            </a:r>
            <a:endParaRPr lang="en-US" dirty="0"/>
          </a:p>
        </p:txBody>
      </p:sp>
      <p:pic>
        <p:nvPicPr>
          <p:cNvPr id="7" name="Content Placeholder 6" descr="66-Chevy_Chevelle_Coupe_DV-07-Kruz-01.jpg"/>
          <p:cNvPicPr>
            <a:picLocks noGrp="1" noChangeAspect="1"/>
          </p:cNvPicPr>
          <p:nvPr>
            <p:ph sz="quarter" idx="1"/>
          </p:nvPr>
        </p:nvPicPr>
        <p:blipFill>
          <a:blip r:embed="rId2" cstate="print"/>
          <a:stretch>
            <a:fillRect/>
          </a:stretch>
        </p:blipFill>
        <p:spPr>
          <a:xfrm>
            <a:off x="2971800" y="2177950"/>
            <a:ext cx="5715000" cy="33403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lumMod val="50000"/>
                    <a:lumOff val="50000"/>
                  </a:schemeClr>
                </a:solidFill>
              </a:rPr>
              <a:t>1968 AMC Rebel "Machine" convertible</a:t>
            </a:r>
            <a:endParaRPr lang="en-US" b="1" dirty="0">
              <a:solidFill>
                <a:schemeClr val="tx1">
                  <a:lumMod val="50000"/>
                  <a:lumOff val="50000"/>
                </a:schemeClr>
              </a:solidFill>
            </a:endParaRPr>
          </a:p>
        </p:txBody>
      </p:sp>
      <p:sp>
        <p:nvSpPr>
          <p:cNvPr id="3" name="Content Placeholder 2"/>
          <p:cNvSpPr>
            <a:spLocks noGrp="1"/>
          </p:cNvSpPr>
          <p:nvPr>
            <p:ph sz="quarter" idx="1"/>
          </p:nvPr>
        </p:nvSpPr>
        <p:spPr/>
        <p:txBody>
          <a:bodyPr>
            <a:normAutofit fontScale="85000" lnSpcReduction="20000"/>
          </a:bodyPr>
          <a:lstStyle/>
          <a:p>
            <a:r>
              <a:rPr lang="en-US" dirty="0" smtClean="0"/>
              <a:t>The Rebel name was introduced by AMC in 1957 as a special model with a big V8 engine: the Rambler Rebel, the first factory-produced lightweight muscle car, and the first hint that muscle cars would be part of the company's future. The Rebel name reappeared in 1966 on the top-of-the-line version of the Rambler Classic two-door hardtop. It featured bucket seats, special trim, and a revised roofline. For 1967, AMC's entire intermediate line took the Rebel name.</a:t>
            </a:r>
          </a:p>
          <a:p>
            <a:endParaRPr lang="en-US" dirty="0"/>
          </a:p>
        </p:txBody>
      </p:sp>
      <p:pic>
        <p:nvPicPr>
          <p:cNvPr id="1026" name="Picture 2" descr="http://www.online-car-show.com/_cache2/484/l_68%20Rebel%20CV%20'machine'.JPG"/>
          <p:cNvPicPr>
            <a:picLocks noChangeAspect="1" noChangeArrowheads="1"/>
          </p:cNvPicPr>
          <p:nvPr/>
        </p:nvPicPr>
        <p:blipFill>
          <a:blip r:embed="rId2" cstate="print"/>
          <a:srcRect/>
          <a:stretch>
            <a:fillRect/>
          </a:stretch>
        </p:blipFill>
        <p:spPr bwMode="auto">
          <a:xfrm>
            <a:off x="4876800" y="1524000"/>
            <a:ext cx="4038600" cy="3276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68 Ford Torino</a:t>
            </a:r>
            <a:endParaRPr lang="en-US" dirty="0"/>
          </a:p>
        </p:txBody>
      </p:sp>
      <p:sp>
        <p:nvSpPr>
          <p:cNvPr id="3" name="Text Placeholder 2"/>
          <p:cNvSpPr>
            <a:spLocks noGrp="1"/>
          </p:cNvSpPr>
          <p:nvPr>
            <p:ph type="body" idx="2"/>
          </p:nvPr>
        </p:nvSpPr>
        <p:spPr/>
        <p:txBody>
          <a:bodyPr>
            <a:normAutofit fontScale="92500" lnSpcReduction="10000"/>
          </a:bodyPr>
          <a:lstStyle/>
          <a:p>
            <a:r>
              <a:rPr lang="en-US" dirty="0" smtClean="0"/>
              <a:t>High performance version of the Torino had a 42, 7L, “cobra jet” engine.</a:t>
            </a:r>
          </a:p>
          <a:p>
            <a:r>
              <a:rPr lang="en-US" dirty="0" smtClean="0"/>
              <a:t>It was a sub series of the </a:t>
            </a:r>
            <a:r>
              <a:rPr lang="en-US" dirty="0" err="1" smtClean="0"/>
              <a:t>Fairline</a:t>
            </a:r>
            <a:r>
              <a:rPr lang="en-US" dirty="0" smtClean="0"/>
              <a:t>… the body styles were</a:t>
            </a:r>
          </a:p>
          <a:p>
            <a:pPr>
              <a:buFont typeface="Arial" pitchFamily="34" charset="0"/>
              <a:buChar char="•"/>
            </a:pPr>
            <a:r>
              <a:rPr lang="en-US" dirty="0" smtClean="0"/>
              <a:t>2 door hard top</a:t>
            </a:r>
          </a:p>
          <a:p>
            <a:pPr>
              <a:buFont typeface="Arial" pitchFamily="34" charset="0"/>
              <a:buChar char="•"/>
            </a:pPr>
            <a:r>
              <a:rPr lang="en-US" dirty="0" smtClean="0"/>
              <a:t>2 door Fast back</a:t>
            </a:r>
          </a:p>
          <a:p>
            <a:pPr>
              <a:buFont typeface="Arial" pitchFamily="34" charset="0"/>
              <a:buChar char="•"/>
            </a:pPr>
            <a:r>
              <a:rPr lang="en-US" dirty="0" smtClean="0"/>
              <a:t>2 door convertible</a:t>
            </a:r>
          </a:p>
          <a:p>
            <a:pPr>
              <a:buFont typeface="Arial" pitchFamily="34" charset="0"/>
              <a:buChar char="•"/>
            </a:pPr>
            <a:r>
              <a:rPr lang="en-US" dirty="0" smtClean="0"/>
              <a:t>4 door sedan</a:t>
            </a:r>
          </a:p>
          <a:p>
            <a:pPr>
              <a:buFont typeface="Arial" pitchFamily="34" charset="0"/>
              <a:buChar char="•"/>
            </a:pPr>
            <a:r>
              <a:rPr lang="en-US" dirty="0" smtClean="0"/>
              <a:t>4 door station wagon </a:t>
            </a:r>
          </a:p>
          <a:p>
            <a:r>
              <a:rPr lang="en-US" dirty="0" smtClean="0"/>
              <a:t>They all had a V8 engine except for one option of a six cylinder 250 cu in.</a:t>
            </a:r>
            <a:endParaRPr lang="en-US" dirty="0"/>
          </a:p>
        </p:txBody>
      </p:sp>
      <p:pic>
        <p:nvPicPr>
          <p:cNvPr id="5" name="Content Placeholder 4" descr="1968-Ford-Torino-Green-g-ra-sy.jpg"/>
          <p:cNvPicPr>
            <a:picLocks noGrp="1" noChangeAspect="1"/>
          </p:cNvPicPr>
          <p:nvPr>
            <p:ph sz="quarter" idx="1"/>
          </p:nvPr>
        </p:nvPicPr>
        <p:blipFill>
          <a:blip r:embed="rId2" cstate="print"/>
          <a:stretch>
            <a:fillRect/>
          </a:stretch>
        </p:blipFill>
        <p:spPr>
          <a:xfrm>
            <a:off x="2971800" y="2512218"/>
            <a:ext cx="5715000" cy="289798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1969 Chevrolet Corvette</a:t>
            </a:r>
            <a:endParaRPr lang="en-US" dirty="0"/>
          </a:p>
        </p:txBody>
      </p:sp>
      <p:sp>
        <p:nvSpPr>
          <p:cNvPr id="3" name="Text Placeholder 2"/>
          <p:cNvSpPr>
            <a:spLocks noGrp="1"/>
          </p:cNvSpPr>
          <p:nvPr>
            <p:ph type="body" idx="2"/>
          </p:nvPr>
        </p:nvSpPr>
        <p:spPr/>
        <p:txBody>
          <a:bodyPr/>
          <a:lstStyle/>
          <a:p>
            <a:r>
              <a:rPr lang="en-US" dirty="0" smtClean="0"/>
              <a:t>The 1969 Corvette build cycle was from September 1968 until December 1969.</a:t>
            </a:r>
            <a:br>
              <a:rPr lang="en-US" dirty="0" smtClean="0"/>
            </a:br>
            <a:r>
              <a:rPr lang="en-US" dirty="0" smtClean="0"/>
              <a:t>One of the longest build cycles for a US car.</a:t>
            </a:r>
          </a:p>
          <a:p>
            <a:r>
              <a:rPr lang="en-US" dirty="0" smtClean="0"/>
              <a:t>It had a regular 350 v8 motor, with 300 horse power at 5000 RPMs.</a:t>
            </a:r>
          </a:p>
          <a:p>
            <a:r>
              <a:rPr lang="en-US" dirty="0" smtClean="0"/>
              <a:t>It had a 3 manual transmission.</a:t>
            </a:r>
            <a:endParaRPr lang="en-US" dirty="0"/>
          </a:p>
        </p:txBody>
      </p:sp>
      <p:pic>
        <p:nvPicPr>
          <p:cNvPr id="5" name="Content Placeholder 4" descr="1969_Corvette_Big_Block_Convertible_DSC03055website.jpg"/>
          <p:cNvPicPr>
            <a:picLocks noGrp="1" noChangeAspect="1"/>
          </p:cNvPicPr>
          <p:nvPr>
            <p:ph sz="quarter" idx="1"/>
          </p:nvPr>
        </p:nvPicPr>
        <p:blipFill>
          <a:blip r:embed="rId2" cstate="print"/>
          <a:stretch>
            <a:fillRect/>
          </a:stretch>
        </p:blipFill>
        <p:spPr>
          <a:xfrm>
            <a:off x="2971800" y="1704975"/>
            <a:ext cx="5715000" cy="428625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145</TotalTime>
  <Words>734</Words>
  <Application>Microsoft Office PowerPoint</Application>
  <PresentationFormat>On-screen Show (4:3)</PresentationFormat>
  <Paragraphs>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1960’s Muscle Cars</vt:lpstr>
      <vt:lpstr>Ford Mustang</vt:lpstr>
      <vt:lpstr>Chevrolet Camaro</vt:lpstr>
      <vt:lpstr>1966 Pontiac GTO Coupe</vt:lpstr>
      <vt:lpstr>1969 Dodge Charger Daytona </vt:lpstr>
      <vt:lpstr>Chevrolet Chevelle SS</vt:lpstr>
      <vt:lpstr>1968 AMC Rebel "Machine" convertible</vt:lpstr>
      <vt:lpstr>68 Ford Torino</vt:lpstr>
      <vt:lpstr>1969 Chevrolet Corvette</vt:lpstr>
      <vt:lpstr>1966 Buick Skylark Gran Sport</vt:lpstr>
      <vt:lpstr>1960 Chevrolet Corvette</vt:lpstr>
      <vt:lpstr>1963 Dodge Polara 500 Convertible</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1960’s Muscle Cars</dc:title>
  <dc:creator>asdfg</dc:creator>
  <cp:lastModifiedBy>Richland School District</cp:lastModifiedBy>
  <cp:revision>18</cp:revision>
  <dcterms:created xsi:type="dcterms:W3CDTF">2010-05-18T18:18:46Z</dcterms:created>
  <dcterms:modified xsi:type="dcterms:W3CDTF">2010-05-21T17:57:38Z</dcterms:modified>
</cp:coreProperties>
</file>